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9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  <p:sldId id="271" r:id="rId9"/>
    <p:sldId id="274" r:id="rId10"/>
    <p:sldId id="273" r:id="rId11"/>
    <p:sldId id="272" r:id="rId12"/>
    <p:sldId id="277" r:id="rId13"/>
    <p:sldId id="276" r:id="rId14"/>
    <p:sldId id="275" r:id="rId15"/>
    <p:sldId id="279" r:id="rId16"/>
    <p:sldId id="278" r:id="rId17"/>
    <p:sldId id="280" r:id="rId18"/>
    <p:sldId id="281" r:id="rId19"/>
    <p:sldId id="28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1"/>
  </p:normalViewPr>
  <p:slideViewPr>
    <p:cSldViewPr snapToGrid="0">
      <p:cViewPr varScale="1">
        <p:scale>
          <a:sx n="108" d="100"/>
          <a:sy n="108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2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471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7402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28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116847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8454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3969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959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975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8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701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789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918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060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76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046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9326F-8987-6A43-8593-0DCD12A2A23D}" type="datetimeFigureOut">
              <a:rPr lang="en-US" smtClean="0"/>
              <a:t>4/9/25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0B0AC4C-B5AF-5F44-9C82-CB4738C4C3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88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0" r:id="rId1"/>
    <p:sldLayoutId id="2147483861" r:id="rId2"/>
    <p:sldLayoutId id="2147483862" r:id="rId3"/>
    <p:sldLayoutId id="2147483863" r:id="rId4"/>
    <p:sldLayoutId id="2147483864" r:id="rId5"/>
    <p:sldLayoutId id="2147483865" r:id="rId6"/>
    <p:sldLayoutId id="2147483866" r:id="rId7"/>
    <p:sldLayoutId id="2147483867" r:id="rId8"/>
    <p:sldLayoutId id="2147483868" r:id="rId9"/>
    <p:sldLayoutId id="2147483869" r:id="rId10"/>
    <p:sldLayoutId id="2147483870" r:id="rId11"/>
    <p:sldLayoutId id="2147483871" r:id="rId12"/>
    <p:sldLayoutId id="2147483872" r:id="rId13"/>
    <p:sldLayoutId id="2147483873" r:id="rId14"/>
    <p:sldLayoutId id="2147483874" r:id="rId15"/>
    <p:sldLayoutId id="214748387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mc.ncbi.nlm.nih.gov/articles/PMC9441033/" TargetMode="External"/><Relationship Id="rId2" Type="http://schemas.openxmlformats.org/officeDocument/2006/relationships/hyperlink" Target="https://nypost.com/2025/03/11/health/worrying-about-whether-your-pet-loves-you-linked-to-health-issue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frontiersin.org/journals/psychology/articles/10.3389/fpsyg.2023.1217059/full?utm_source=chatgpt.com#ref27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B041AEC-06CD-CB88-B37F-D6A6E8DA2350}"/>
              </a:ext>
            </a:extLst>
          </p:cNvPr>
          <p:cNvSpPr/>
          <p:nvPr/>
        </p:nvSpPr>
        <p:spPr>
          <a:xfrm>
            <a:off x="782198" y="539827"/>
            <a:ext cx="5056742" cy="6149774"/>
          </a:xfrm>
          <a:prstGeom prst="rect">
            <a:avLst/>
          </a:prstGeom>
          <a:gradFill>
            <a:gsLst>
              <a:gs pos="40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B7638AD-DF5D-0FCC-851D-7978974725B3}"/>
              </a:ext>
            </a:extLst>
          </p:cNvPr>
          <p:cNvGrpSpPr/>
          <p:nvPr/>
        </p:nvGrpSpPr>
        <p:grpSpPr>
          <a:xfrm>
            <a:off x="6830456" y="261651"/>
            <a:ext cx="4461834" cy="6334698"/>
            <a:chOff x="6885541" y="672421"/>
            <a:chExt cx="4461834" cy="6334698"/>
          </a:xfrm>
          <a:blipFill>
            <a:blip r:embed="rId2"/>
            <a:stretch>
              <a:fillRect/>
            </a:stretch>
          </a:blip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7311A2E-9D94-FE45-12F1-4C8735D1BA1C}"/>
                </a:ext>
              </a:extLst>
            </p:cNvPr>
            <p:cNvSpPr/>
            <p:nvPr/>
          </p:nvSpPr>
          <p:spPr>
            <a:xfrm rot="20316405">
              <a:off x="6885541" y="1840208"/>
              <a:ext cx="1487278" cy="5166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DB06271-50E3-BF3B-AE82-E97F3DB8B713}"/>
                </a:ext>
              </a:extLst>
            </p:cNvPr>
            <p:cNvSpPr/>
            <p:nvPr/>
          </p:nvSpPr>
          <p:spPr>
            <a:xfrm rot="20316405">
              <a:off x="8372819" y="1212247"/>
              <a:ext cx="1487278" cy="5166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97429F1-6318-AF10-730C-2294035A8B23}"/>
                </a:ext>
              </a:extLst>
            </p:cNvPr>
            <p:cNvSpPr/>
            <p:nvPr/>
          </p:nvSpPr>
          <p:spPr>
            <a:xfrm rot="20316405">
              <a:off x="9860097" y="672421"/>
              <a:ext cx="1487278" cy="5166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8EE3FE1-99C9-06DF-BBB5-DFC185E82CE6}"/>
              </a:ext>
            </a:extLst>
          </p:cNvPr>
          <p:cNvSpPr txBox="1"/>
          <p:nvPr/>
        </p:nvSpPr>
        <p:spPr>
          <a:xfrm>
            <a:off x="980501" y="1046602"/>
            <a:ext cx="46491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latin typeface="Arial" panose="020B0604020202020204" pitchFamily="34" charset="0"/>
                <a:cs typeface="Arial" panose="020B0604020202020204" pitchFamily="34" charset="0"/>
              </a:rPr>
              <a:t>Exploring Pet Ownership and Its Impact on Psychological Well-Being and Eating Behaviors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411310-9DA7-6CFD-EBD5-C58F0181B786}"/>
              </a:ext>
            </a:extLst>
          </p:cNvPr>
          <p:cNvSpPr txBox="1"/>
          <p:nvPr/>
        </p:nvSpPr>
        <p:spPr>
          <a:xfrm>
            <a:off x="1389413" y="4373761"/>
            <a:ext cx="28940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Course: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STAT 496</a:t>
            </a: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By: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Param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Nijjer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Date: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31</a:t>
            </a:r>
            <a:r>
              <a:rPr lang="en-US" sz="2000" baseline="30000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March 2025</a:t>
            </a:r>
          </a:p>
        </p:txBody>
      </p:sp>
    </p:spTree>
    <p:extLst>
      <p:ext uri="{BB962C8B-B14F-4D97-AF65-F5344CB8AC3E}">
        <p14:creationId xmlns:p14="http://schemas.microsoft.com/office/powerpoint/2010/main" val="3260822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4285013" y="172192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106878" y="633857"/>
            <a:ext cx="6377049" cy="6224143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9B2C37-0C99-16B2-EBE4-B8AED8962DAC}"/>
              </a:ext>
            </a:extLst>
          </p:cNvPr>
          <p:cNvSpPr txBox="1"/>
          <p:nvPr/>
        </p:nvSpPr>
        <p:spPr>
          <a:xfrm>
            <a:off x="106878" y="633857"/>
            <a:ext cx="637704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b="1" dirty="0"/>
              <a:t>Significant Results:</a:t>
            </a:r>
          </a:p>
          <a:p>
            <a:pPr>
              <a:lnSpc>
                <a:spcPct val="150000"/>
              </a:lnSpc>
            </a:pPr>
            <a:r>
              <a:rPr lang="en-CA" b="1" dirty="0"/>
              <a:t>Depression</a:t>
            </a:r>
            <a:r>
              <a:rPr lang="en-CA" dirty="0"/>
              <a:t>: Significant difference (p &lt; 0.001) – pet owners had higher depression scores.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Anxiety</a:t>
            </a:r>
            <a:r>
              <a:rPr lang="en-CA" dirty="0"/>
              <a:t>: Highly significant difference (p &lt; 0.001) – pet owners had higher anxiety levels.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Negative Mood</a:t>
            </a:r>
            <a:r>
              <a:rPr lang="en-CA" dirty="0"/>
              <a:t>: Significant difference (p = 0.0158) – pet ownership linked to higher negative mood.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Not Significant Results:</a:t>
            </a:r>
          </a:p>
          <a:p>
            <a:pPr>
              <a:lnSpc>
                <a:spcPct val="150000"/>
              </a:lnSpc>
            </a:pPr>
            <a:r>
              <a:rPr lang="en-CA" b="1" dirty="0"/>
              <a:t>Positive Mood</a:t>
            </a:r>
            <a:r>
              <a:rPr lang="en-CA" dirty="0"/>
              <a:t>: Marginal result (p = 0.057) – no strong evidence of an effect.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Loneliness</a:t>
            </a:r>
            <a:r>
              <a:rPr lang="en-CA" dirty="0"/>
              <a:t>: Not significant (p &gt; 0.05) – no difference between owners and non-owners.</a:t>
            </a:r>
          </a:p>
          <a:p>
            <a:pPr>
              <a:lnSpc>
                <a:spcPct val="150000"/>
              </a:lnSpc>
            </a:pPr>
            <a:endParaRPr lang="en-CA" dirty="0"/>
          </a:p>
          <a:p>
            <a:pPr>
              <a:lnSpc>
                <a:spcPct val="150000"/>
              </a:lnSpc>
            </a:pPr>
            <a:r>
              <a:rPr lang="en-CA" dirty="0"/>
              <a:t>Hypothesis was partially supported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287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621974" y="213756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Research Question 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415636" y="973777"/>
            <a:ext cx="4453247" cy="57120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81D189-ACEA-6D21-0ACC-5E874BAC936F}"/>
              </a:ext>
            </a:extLst>
          </p:cNvPr>
          <p:cNvSpPr txBox="1"/>
          <p:nvPr/>
        </p:nvSpPr>
        <p:spPr>
          <a:xfrm>
            <a:off x="415636" y="973777"/>
            <a:ext cx="39307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RQ3: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Does pet owner’s attachment relate to psychological well-being indicators, including depression, anxiety, positive mood, negative mood, and loneliness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1F0E9E-004E-F5F8-B3ED-DEE1230FC143}"/>
              </a:ext>
            </a:extLst>
          </p:cNvPr>
          <p:cNvSpPr txBox="1"/>
          <p:nvPr/>
        </p:nvSpPr>
        <p:spPr>
          <a:xfrm>
            <a:off x="415636" y="3978234"/>
            <a:ext cx="38238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Hypothesis: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It was hypothesized that a stronger attachment to pets would be positively correlated with lower depression, anxiety, and loneliness, and higher positive mood.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215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063834" y="213756"/>
            <a:ext cx="4180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Research Question 3 CON’T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106878" y="675421"/>
            <a:ext cx="5510151" cy="6010387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2E688A-C11B-43B6-111B-FFAAB4385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864" y="973777"/>
            <a:ext cx="6286500" cy="5041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934174-BED0-6A53-BD23-AB7B0342B2D1}"/>
              </a:ext>
            </a:extLst>
          </p:cNvPr>
          <p:cNvSpPr txBox="1"/>
          <p:nvPr/>
        </p:nvSpPr>
        <p:spPr>
          <a:xfrm>
            <a:off x="106878" y="675422"/>
            <a:ext cx="4405745" cy="5857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Positive correlation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between pet attachment &amp;</a:t>
            </a:r>
          </a:p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Anxiety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(r = 0.30) p-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&lt; 0.05</a:t>
            </a:r>
          </a:p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Depression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(r = 0.22) p-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&lt; 0.05</a:t>
            </a:r>
          </a:p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Negative mood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(r = 0.21) p-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&lt; 0.05</a:t>
            </a:r>
          </a:p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Loneliness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(r = 0.14) p-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&lt; 0.05</a:t>
            </a:r>
          </a:p>
          <a:p>
            <a:pPr>
              <a:lnSpc>
                <a:spcPct val="150000"/>
              </a:lnSpc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No significant correlation with positive mood (r = 0.06) p-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&gt; 0.05</a:t>
            </a:r>
          </a:p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Interpretation: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Stronger pet attachment is linked to higher distress, not lower</a:t>
            </a:r>
          </a:p>
          <a:p>
            <a:pPr>
              <a:lnSpc>
                <a:spcPct val="150000"/>
              </a:lnSpc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Hypothesis not supported</a:t>
            </a:r>
          </a:p>
          <a:p>
            <a:pPr>
              <a:lnSpc>
                <a:spcPct val="150000"/>
              </a:lnSpc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Pets may not buffer mental health as expected</a:t>
            </a:r>
          </a:p>
        </p:txBody>
      </p:sp>
    </p:spTree>
    <p:extLst>
      <p:ext uri="{BB962C8B-B14F-4D97-AF65-F5344CB8AC3E}">
        <p14:creationId xmlns:p14="http://schemas.microsoft.com/office/powerpoint/2010/main" val="27147284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621974" y="213756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Research Question 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154379" y="973777"/>
            <a:ext cx="5165765" cy="57120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F90A68-94EE-D0BF-2366-6DF8C16E593E}"/>
              </a:ext>
            </a:extLst>
          </p:cNvPr>
          <p:cNvSpPr txBox="1"/>
          <p:nvPr/>
        </p:nvSpPr>
        <p:spPr>
          <a:xfrm>
            <a:off x="308758" y="1187532"/>
            <a:ext cx="44769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RQ4:</a:t>
            </a:r>
          </a:p>
          <a:p>
            <a:r>
              <a:rPr lang="en-US" dirty="0"/>
              <a:t>Does a pet owner's attachment to their pet relate to disordered eating risk (measured by </a:t>
            </a:r>
            <a:r>
              <a:rPr lang="en-US" dirty="0" err="1"/>
              <a:t>EDRC_raw</a:t>
            </a:r>
            <a:r>
              <a:rPr lang="en-US" dirty="0"/>
              <a:t> score)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5689FA-193A-5956-3ECC-D742BD481FBB}"/>
              </a:ext>
            </a:extLst>
          </p:cNvPr>
          <p:cNvSpPr txBox="1"/>
          <p:nvPr/>
        </p:nvSpPr>
        <p:spPr>
          <a:xfrm>
            <a:off x="308758" y="3906982"/>
            <a:ext cx="47501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Hypothesis:</a:t>
            </a:r>
          </a:p>
          <a:p>
            <a:r>
              <a:rPr lang="en-CA" dirty="0"/>
              <a:t>Individuals with higher pet attachment will have lower eating disorder risk (EDRC)</a:t>
            </a:r>
            <a:br>
              <a:rPr lang="en-CA" dirty="0"/>
            </a:br>
            <a:r>
              <a:rPr lang="en-CA" dirty="0"/>
              <a:t>due to emotional support and companionship.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676F8D-F33F-2A4A-EE4A-9A754E116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2961" y="1544326"/>
            <a:ext cx="6563098" cy="376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67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026979" y="213756"/>
            <a:ext cx="42169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Research Question 4 CON’T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0" y="795647"/>
            <a:ext cx="5426738" cy="6062353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5E6327-AC1F-A9BC-90CC-BAF5BBB54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633" y="558140"/>
            <a:ext cx="5790448" cy="31201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4DA4C5-96FA-606F-53CD-64135A0BE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185" y="3678331"/>
            <a:ext cx="5959343" cy="30406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633927-850E-493A-EB52-B962ED538F32}"/>
              </a:ext>
            </a:extLst>
          </p:cNvPr>
          <p:cNvSpPr txBox="1"/>
          <p:nvPr/>
        </p:nvSpPr>
        <p:spPr>
          <a:xfrm>
            <a:off x="-1" y="675421"/>
            <a:ext cx="5426738" cy="62734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Results: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Scatter Plot: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Positive correlation between pet attachment and EDRC (r = 0.257, p &lt; 0.001)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Weak to moderate correlation, statistically significant but not strong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Higher pet attachment unexpectedly linked to higher EDRC risk</a:t>
            </a:r>
          </a:p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Boxplot (Pet Attachment):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High levels of attachment reported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Slightly skewed left with a few low outliers</a:t>
            </a:r>
          </a:p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Boxplot (EDRC Raw Score):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Wide variability in eating disorder risk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No clear clustering, indicating that attachment alone does not explain risk variation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043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621974" y="213756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Research Question 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415636" y="973777"/>
            <a:ext cx="4453247" cy="57120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F8BA24-8C8A-D9ED-167F-1097299F29F8}"/>
              </a:ext>
            </a:extLst>
          </p:cNvPr>
          <p:cNvSpPr txBox="1"/>
          <p:nvPr/>
        </p:nvSpPr>
        <p:spPr>
          <a:xfrm>
            <a:off x="415636" y="973778"/>
            <a:ext cx="44532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RQ5:</a:t>
            </a:r>
            <a:b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Does pet ownership indirectly affect eating disorder risk (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EDRC_Raw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) through depression and negative mood?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3EFE35-EAB6-3765-88B7-1BBD04AFCB7D}"/>
              </a:ext>
            </a:extLst>
          </p:cNvPr>
          <p:cNvSpPr txBox="1"/>
          <p:nvPr/>
        </p:nvSpPr>
        <p:spPr>
          <a:xfrm>
            <a:off x="415635" y="3668231"/>
            <a:ext cx="44532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Hypothesis:</a:t>
            </a:r>
            <a:b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Pet ownership increases EDRC risk indirectly by increasing depression and negative mood.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28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100552" y="213756"/>
            <a:ext cx="4143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Research Question 5 CON’T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83128" y="801585"/>
            <a:ext cx="6012872" cy="5927259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162FE1-3589-BF50-B649-3886C4CDF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60021"/>
            <a:ext cx="5113321" cy="58842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BBA123-28DD-BFE6-6CF2-D2C1FCCB0684}"/>
              </a:ext>
            </a:extLst>
          </p:cNvPr>
          <p:cNvSpPr txBox="1"/>
          <p:nvPr/>
        </p:nvSpPr>
        <p:spPr>
          <a:xfrm>
            <a:off x="0" y="565151"/>
            <a:ext cx="6012871" cy="6273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b="1" dirty="0"/>
              <a:t>Direct Effects: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dirty="0"/>
              <a:t>Pet ownership → higher depression (p = 0.013)</a:t>
            </a:r>
          </a:p>
          <a:p>
            <a:pPr>
              <a:lnSpc>
                <a:spcPct val="150000"/>
              </a:lnSpc>
            </a:pPr>
            <a:r>
              <a:rPr lang="en-CA" dirty="0"/>
              <a:t>Pet ownership → higher </a:t>
            </a:r>
            <a:r>
              <a:rPr lang="en-CA" dirty="0" err="1"/>
              <a:t>EDRC_Raw</a:t>
            </a:r>
            <a:r>
              <a:rPr lang="en-CA" dirty="0"/>
              <a:t> scores (p = 0.007)</a:t>
            </a:r>
          </a:p>
          <a:p>
            <a:pPr>
              <a:lnSpc>
                <a:spcPct val="150000"/>
              </a:lnSpc>
            </a:pPr>
            <a:r>
              <a:rPr lang="en-CA" b="1" dirty="0"/>
              <a:t>Mediation Effects: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dirty="0"/>
              <a:t>Depression (p = 0.001) and Negative Mood (p &lt; 0.001) significantly mediate the relationship</a:t>
            </a:r>
          </a:p>
          <a:p>
            <a:pPr>
              <a:lnSpc>
                <a:spcPct val="150000"/>
              </a:lnSpc>
            </a:pPr>
            <a:r>
              <a:rPr lang="en-CA" dirty="0"/>
              <a:t>Pet ownership influences EDRC through these psychological pathways</a:t>
            </a:r>
          </a:p>
          <a:p>
            <a:pPr>
              <a:lnSpc>
                <a:spcPct val="150000"/>
              </a:lnSpc>
            </a:pPr>
            <a:r>
              <a:rPr lang="en-CA" b="1" dirty="0"/>
              <a:t>Total Effect: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dirty="0"/>
              <a:t>Combined direct + indirect effect is significant (p = 0.000)</a:t>
            </a:r>
          </a:p>
          <a:p>
            <a:pPr>
              <a:lnSpc>
                <a:spcPct val="150000"/>
              </a:lnSpc>
            </a:pPr>
            <a:r>
              <a:rPr lang="en-CA" b="1" dirty="0"/>
              <a:t>Conclusion:</a:t>
            </a:r>
            <a:br>
              <a:rPr lang="en-CA" dirty="0"/>
            </a:br>
            <a:r>
              <a:rPr lang="en-CA" b="1" dirty="0"/>
              <a:t>Hypothesis supported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dirty="0"/>
              <a:t>Psychological factors (depression, negative mood) explain how pet ownership is linked to increased EDRC</a:t>
            </a:r>
          </a:p>
        </p:txBody>
      </p:sp>
    </p:spTree>
    <p:extLst>
      <p:ext uri="{BB962C8B-B14F-4D97-AF65-F5344CB8AC3E}">
        <p14:creationId xmlns:p14="http://schemas.microsoft.com/office/powerpoint/2010/main" val="1180195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2375065" y="138037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Explanatory 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0" y="688769"/>
            <a:ext cx="5783283" cy="61692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C30AAD-69E9-251B-82DF-B5317B4A3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3283" y="580418"/>
            <a:ext cx="4326879" cy="31009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E0657C-209A-2B62-34F3-6448B6A2E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5410" y="3794165"/>
            <a:ext cx="4541588" cy="29094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166F1B4-F048-0CC2-FA9D-4F7E420B070D}"/>
              </a:ext>
            </a:extLst>
          </p:cNvPr>
          <p:cNvSpPr txBox="1"/>
          <p:nvPr/>
        </p:nvSpPr>
        <p:spPr>
          <a:xfrm>
            <a:off x="0" y="997528"/>
            <a:ext cx="502326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Analysis: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Linear regression was conducted to examine whether the type of pet owned (dog or cat) predicts disordered eating behaviors.</a:t>
            </a:r>
          </a:p>
          <a:p>
            <a:pPr>
              <a:lnSpc>
                <a:spcPct val="15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Key Findings: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Pet type was not a significant predictor for any outcome (p &gt; 0.05).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All models had very low R² (0.001–0.002), showing weak explanatory power.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Suggests pet type does not influence eating disorder risk.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78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621974" y="213756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0" y="973777"/>
            <a:ext cx="12192000" cy="57120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35B3D2-5B14-2A24-267D-202916A8BA98}"/>
              </a:ext>
            </a:extLst>
          </p:cNvPr>
          <p:cNvSpPr txBox="1"/>
          <p:nvPr/>
        </p:nvSpPr>
        <p:spPr>
          <a:xfrm>
            <a:off x="106878" y="973778"/>
            <a:ext cx="1123405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b="1" dirty="0"/>
              <a:t>Contrary to Expectations: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dirty="0"/>
              <a:t>Pet ownership was associated with higher disordered eating risk and negative psychological outcomes.</a:t>
            </a:r>
          </a:p>
          <a:p>
            <a:pPr>
              <a:lnSpc>
                <a:spcPct val="150000"/>
              </a:lnSpc>
            </a:pPr>
            <a:r>
              <a:rPr lang="en-CA" dirty="0"/>
              <a:t>Hypothesis suggesting positive mental health effects of pet ownership was rejected.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Key Findings: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dirty="0"/>
              <a:t>Significant positive correlation between pet attachment and eating disorder risk (EDRC).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Mediation effects:</a:t>
            </a:r>
            <a:r>
              <a:rPr lang="en-CA" dirty="0"/>
              <a:t> Depression and negative mood partially mediated the relationship between pet ownership and eating disorder risk.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Mixed Psychological Outcomes:</a:t>
            </a:r>
            <a:r>
              <a:rPr lang="en-CA" dirty="0"/>
              <a:t> While some positive mood improvements were noted, depression and negative mood increased.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Implications: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dirty="0"/>
              <a:t>Highlights the complexity of pet ownership's psychological impact.</a:t>
            </a:r>
          </a:p>
          <a:p>
            <a:pPr>
              <a:lnSpc>
                <a:spcPct val="150000"/>
              </a:lnSpc>
            </a:pPr>
            <a:r>
              <a:rPr lang="en-CA" dirty="0"/>
              <a:t>Suggests potential emotional dependence and coping mechanisms in some individuals.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575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621974" y="213756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0" y="973777"/>
            <a:ext cx="12192000" cy="57120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235B3D2-5B14-2A24-267D-202916A8BA98}"/>
              </a:ext>
            </a:extLst>
          </p:cNvPr>
          <p:cNvSpPr txBox="1"/>
          <p:nvPr/>
        </p:nvSpPr>
        <p:spPr>
          <a:xfrm>
            <a:off x="106878" y="973778"/>
            <a:ext cx="11234057" cy="4869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Ståhl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, A., Salonen, M., </a:t>
            </a: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Hakanen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, E., </a:t>
            </a: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Mikkola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, S., </a:t>
            </a: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Sulkama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, S., Lahti, J., &amp; </a:t>
            </a: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Lohi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, H. (2023). Pet and owner personality and mental wellbeing associate with attachment to cats and dogs. </a:t>
            </a:r>
            <a:r>
              <a:rPr lang="en-CA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iScience</a:t>
            </a:r>
            <a:r>
              <a:rPr lang="en-CA" sz="1400" i="1" dirty="0">
                <a:latin typeface="Arial" panose="020B0604020202020204" pitchFamily="34" charset="0"/>
                <a:cs typeface="Arial" panose="020B0604020202020204" pitchFamily="34" charset="0"/>
              </a:rPr>
              <a:t>, 26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(12), 108423. https://</a:t>
            </a: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www.sciencedirect.com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/science/article/</a:t>
            </a: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pii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/S2589004223025002</a:t>
            </a:r>
          </a:p>
          <a:p>
            <a:pPr>
              <a:lnSpc>
                <a:spcPct val="200000"/>
              </a:lnSpc>
            </a:pP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Chin, B. N. (2025, March 11). </a:t>
            </a:r>
            <a:r>
              <a:rPr lang="en-CA" sz="1400" i="1" dirty="0">
                <a:latin typeface="Arial" panose="020B0604020202020204" pitchFamily="34" charset="0"/>
                <a:cs typeface="Arial" panose="020B0604020202020204" pitchFamily="34" charset="0"/>
              </a:rPr>
              <a:t>Worry too much about whether your pet loves you back? You’re more likely to have this health issue.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 New York Post. </a:t>
            </a:r>
            <a:r>
              <a:rPr lang="en-CA" sz="1400" dirty="0">
                <a:solidFill>
                  <a:srgbClr val="4F81BD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2"/>
              </a:rPr>
              <a:t>https://nypost.com/2025/03/11/health/worrying-about-whether-your-pet-loves-you-linked-to-health-issue</a:t>
            </a:r>
            <a:r>
              <a:rPr lang="en-CA" sz="1400">
                <a:solidFill>
                  <a:srgbClr val="4F81BD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  <a:hlinkClick r:id="rId2"/>
              </a:rPr>
              <a:t>/</a:t>
            </a:r>
            <a:r>
              <a:rPr lang="en-CA" sz="140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200000"/>
              </a:lnSpc>
            </a:pPr>
            <a:r>
              <a:rPr lang="en-CA" sz="1400">
                <a:latin typeface="Arial" panose="020B0604020202020204" pitchFamily="34" charset="0"/>
                <a:cs typeface="Arial" panose="020B0604020202020204" pitchFamily="34" charset="0"/>
              </a:rPr>
              <a:t>Lass-</a:t>
            </a: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Hennemann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, J., Schäfer, S. K., </a:t>
            </a: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Sopp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, M. R., &amp; Michael, T. (2022). </a:t>
            </a:r>
            <a:r>
              <a:rPr lang="en-CA" sz="1400" i="1" dirty="0">
                <a:latin typeface="Arial" panose="020B0604020202020204" pitchFamily="34" charset="0"/>
                <a:cs typeface="Arial" panose="020B0604020202020204" pitchFamily="34" charset="0"/>
              </a:rPr>
              <a:t>The relationship between attachment to pets and mental health: The shared link via attachment to humans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. BMC Psychiatry, 22, 586. </a:t>
            </a:r>
            <a:r>
              <a:rPr lang="en-CA" sz="14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Times New Roman" panose="02020603050405020304" pitchFamily="18" charset="0"/>
                <a:hlinkClick r:id="rId3"/>
              </a:rPr>
              <a:t>https://pmc.ncbi.nlm.nih.gov/articles/PMC9441033/</a:t>
            </a:r>
            <a:r>
              <a:rPr lang="en-CA" sz="1400" dirty="0">
                <a:effectLst/>
              </a:rPr>
              <a:t> </a:t>
            </a: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r>
              <a:rPr lang="en-CA" sz="1400" dirty="0" err="1">
                <a:latin typeface="Arial" panose="020B0604020202020204" pitchFamily="34" charset="0"/>
                <a:cs typeface="Arial" panose="020B0604020202020204" pitchFamily="34" charset="0"/>
              </a:rPr>
              <a:t>Marcial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-Modesto, D., Chin, B. N., Casserly, E. D., Parsons, S. M., &amp; Feeney, B. C. (2023). Pet ownership and mental health in United States adults during COVID-19. </a:t>
            </a:r>
            <a:r>
              <a:rPr lang="en-CA" sz="1400" i="1" dirty="0">
                <a:latin typeface="Arial" panose="020B0604020202020204" pitchFamily="34" charset="0"/>
                <a:cs typeface="Arial" panose="020B0604020202020204" pitchFamily="34" charset="0"/>
              </a:rPr>
              <a:t>Frontiers in Psychology, 14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</a:rPr>
              <a:t>, Article 1217059. </a:t>
            </a:r>
            <a:r>
              <a:rPr lang="en-CA" sz="14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https://www.frontiersin.org/journals/psychology/articles/10.3389/fpsyg.2023.1217059/full?utm_source=chatgpt.com#ref27</a:t>
            </a: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342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5A10EEE-635C-6B39-43EB-8A3C00FF4C58}"/>
              </a:ext>
            </a:extLst>
          </p:cNvPr>
          <p:cNvSpPr/>
          <p:nvPr/>
        </p:nvSpPr>
        <p:spPr>
          <a:xfrm>
            <a:off x="178130" y="878774"/>
            <a:ext cx="5557652" cy="5545777"/>
          </a:xfrm>
          <a:prstGeom prst="rect">
            <a:avLst/>
          </a:prstGeom>
          <a:gradFill>
            <a:gsLst>
              <a:gs pos="25000">
                <a:schemeClr val="accent1">
                  <a:lumMod val="0"/>
                  <a:lumOff val="100000"/>
                </a:schemeClr>
              </a:gs>
              <a:gs pos="64000">
                <a:schemeClr val="accent1">
                  <a:lumMod val="26138"/>
                  <a:lumOff val="73862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2EA2DF-5973-6F12-6084-CFFBF0C01CF6}"/>
              </a:ext>
            </a:extLst>
          </p:cNvPr>
          <p:cNvSpPr txBox="1"/>
          <p:nvPr/>
        </p:nvSpPr>
        <p:spPr>
          <a:xfrm>
            <a:off x="3883231" y="190005"/>
            <a:ext cx="3918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Data Description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5CDDE9-3536-1E9C-3682-15AD19A787F5}"/>
              </a:ext>
            </a:extLst>
          </p:cNvPr>
          <p:cNvSpPr txBox="1"/>
          <p:nvPr/>
        </p:nvSpPr>
        <p:spPr>
          <a:xfrm>
            <a:off x="178131" y="1028343"/>
            <a:ext cx="555765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Initial Sample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: 686 participants</a:t>
            </a:r>
          </a:p>
          <a:p>
            <a:pPr>
              <a:lnSpc>
                <a:spcPct val="20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Final Sample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: 644 participants (42 removed due to missing data or inconsistencies)</a:t>
            </a:r>
          </a:p>
          <a:p>
            <a:pPr>
              <a:lnSpc>
                <a:spcPct val="20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: Self-reported data via online questionnaires</a:t>
            </a:r>
          </a:p>
          <a:p>
            <a:pPr>
              <a:lnSpc>
                <a:spcPct val="20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Imputation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: Missing values were imputed for participants with 75%+ completion rate (average score method)</a:t>
            </a:r>
          </a:p>
          <a:p>
            <a:endParaRPr lang="en-US" dirty="0"/>
          </a:p>
        </p:txBody>
      </p:sp>
      <p:pic>
        <p:nvPicPr>
          <p:cNvPr id="1026" name="Picture 2" descr="Data Analysis Stock Photos, Images and Backgrounds for Free Download">
            <a:extLst>
              <a:ext uri="{FF2B5EF4-FFF2-40B4-BE49-F238E27FC236}">
                <a16:creationId xmlns:a16="http://schemas.microsoft.com/office/drawing/2014/main" id="{7DDE1B9A-9A62-9BF7-90BE-0BAA82D24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169" y="2286660"/>
            <a:ext cx="57277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6951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42C7724-031D-4601-C038-ECF9F81A2996}"/>
              </a:ext>
            </a:extLst>
          </p:cNvPr>
          <p:cNvSpPr/>
          <p:nvPr/>
        </p:nvSpPr>
        <p:spPr>
          <a:xfrm>
            <a:off x="356261" y="657607"/>
            <a:ext cx="5739739" cy="6200393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193608-6EEE-DAD9-D778-D8B76DB258F9}"/>
              </a:ext>
            </a:extLst>
          </p:cNvPr>
          <p:cNvSpPr txBox="1"/>
          <p:nvPr/>
        </p:nvSpPr>
        <p:spPr>
          <a:xfrm>
            <a:off x="3871357" y="195943"/>
            <a:ext cx="39188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Key Variables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B8BA92-8E8D-3483-740F-61993761D24C}"/>
              </a:ext>
            </a:extLst>
          </p:cNvPr>
          <p:cNvSpPr txBox="1"/>
          <p:nvPr/>
        </p:nvSpPr>
        <p:spPr>
          <a:xfrm>
            <a:off x="356262" y="657606"/>
            <a:ext cx="5739738" cy="6689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b="1" dirty="0"/>
              <a:t>Independent Variable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b="1" dirty="0"/>
              <a:t>Pet Ownership</a:t>
            </a:r>
            <a:r>
              <a:rPr lang="en-CA" dirty="0"/>
              <a:t>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1</a:t>
            </a:r>
            <a:r>
              <a:rPr lang="en-CA" dirty="0"/>
              <a:t> for pet owners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0</a:t>
            </a:r>
            <a:r>
              <a:rPr lang="en-CA" dirty="0"/>
              <a:t> for non-owners</a:t>
            </a:r>
          </a:p>
          <a:p>
            <a:pPr>
              <a:lnSpc>
                <a:spcPct val="150000"/>
              </a:lnSpc>
            </a:pPr>
            <a:r>
              <a:rPr lang="en-CA" b="1" dirty="0"/>
              <a:t>Dependent Variables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b="1" dirty="0"/>
              <a:t>Disordered Eating Behaviors (EDI-3)</a:t>
            </a:r>
            <a:endParaRPr lang="en-CA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Drive for Thinness (DT)</a:t>
            </a:r>
            <a:endParaRPr lang="en-CA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Body Dissatisfaction (BD)</a:t>
            </a:r>
            <a:endParaRPr lang="en-CA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Bulimia (B)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b="1" dirty="0"/>
              <a:t>Psychological Well-Being</a:t>
            </a:r>
            <a:endParaRPr lang="en-CA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Depression</a:t>
            </a:r>
            <a:r>
              <a:rPr lang="en-CA" dirty="0"/>
              <a:t>: Measured using BDI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Anxiety</a:t>
            </a:r>
            <a:r>
              <a:rPr lang="en-CA" dirty="0"/>
              <a:t>: Measured using BAI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b="1" dirty="0"/>
              <a:t>Mood</a:t>
            </a:r>
            <a:r>
              <a:rPr lang="en-CA" dirty="0"/>
              <a:t>: Measured using PANAS</a:t>
            </a:r>
          </a:p>
          <a:p>
            <a:pPr>
              <a:lnSpc>
                <a:spcPct val="150000"/>
              </a:lnSpc>
            </a:pPr>
            <a:r>
              <a:rPr lang="en-CA" b="1" dirty="0"/>
              <a:t>Loneliness</a:t>
            </a:r>
            <a:r>
              <a:rPr lang="en-CA" dirty="0"/>
              <a:t>: Measured using RULS-6</a:t>
            </a:r>
          </a:p>
          <a:p>
            <a:pPr>
              <a:lnSpc>
                <a:spcPct val="150000"/>
              </a:lnSpc>
            </a:pPr>
            <a:r>
              <a:rPr lang="en-CA" b="1" dirty="0"/>
              <a:t>Pet Attachment</a:t>
            </a:r>
            <a:r>
              <a:rPr lang="en-CA" dirty="0"/>
              <a:t>: Measured using LAPS, AAS, and PAS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CA" dirty="0"/>
          </a:p>
        </p:txBody>
      </p:sp>
      <p:pic>
        <p:nvPicPr>
          <p:cNvPr id="2050" name="Picture 2" descr="The Sad Truth About Pet Ownership and Depression | Psychology Today Canada">
            <a:extLst>
              <a:ext uri="{FF2B5EF4-FFF2-40B4-BE49-F238E27FC236}">
                <a16:creationId xmlns:a16="http://schemas.microsoft.com/office/drawing/2014/main" id="{702CC8F0-3755-07ED-499F-2B53B8981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6681" y="1636682"/>
            <a:ext cx="4019054" cy="3898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4667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2B52CBF-605E-D170-BB89-7D92454C1B4B}"/>
              </a:ext>
            </a:extLst>
          </p:cNvPr>
          <p:cNvSpPr/>
          <p:nvPr/>
        </p:nvSpPr>
        <p:spPr>
          <a:xfrm>
            <a:off x="403761" y="617517"/>
            <a:ext cx="5692239" cy="6240483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D0D26D-EBCD-8C04-D739-860796A1EE68}"/>
              </a:ext>
            </a:extLst>
          </p:cNvPr>
          <p:cNvSpPr txBox="1"/>
          <p:nvPr/>
        </p:nvSpPr>
        <p:spPr>
          <a:xfrm>
            <a:off x="653143" y="1092530"/>
            <a:ext cx="5308270" cy="4611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/>
              <a:t>High pet attachment linked to emotional distress and mental health challenges (ScienceDirect, 2023)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/>
              <a:t>Strong bonds with pets may increase anxiety and stress (NIH, 2022)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/>
              <a:t>Over-reliance on pets as coping can lead to mood instability and depression (Frontiers in Psychology, 2023)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/>
              <a:t>Higher pet attachment associated with disordered eating behaviors (ScienceDirect, 2023)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B1BCF3-6E46-974A-2C18-EF52ED8E6C96}"/>
              </a:ext>
            </a:extLst>
          </p:cNvPr>
          <p:cNvSpPr txBox="1"/>
          <p:nvPr/>
        </p:nvSpPr>
        <p:spPr>
          <a:xfrm>
            <a:off x="3764478" y="166255"/>
            <a:ext cx="4298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Literature Review</a:t>
            </a:r>
          </a:p>
        </p:txBody>
      </p:sp>
    </p:spTree>
    <p:extLst>
      <p:ext uri="{BB962C8B-B14F-4D97-AF65-F5344CB8AC3E}">
        <p14:creationId xmlns:p14="http://schemas.microsoft.com/office/powerpoint/2010/main" val="2426644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621974" y="213756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Research Question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415636" y="973777"/>
            <a:ext cx="4453247" cy="57120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DD4B22-BDC2-F85C-472E-00B358EC5E86}"/>
              </a:ext>
            </a:extLst>
          </p:cNvPr>
          <p:cNvSpPr txBox="1"/>
          <p:nvPr/>
        </p:nvSpPr>
        <p:spPr>
          <a:xfrm>
            <a:off x="593766" y="1104405"/>
            <a:ext cx="39426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RQ1: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Is pet ownership associated with disordered eating behaviors, including drive for thinness (DT), body dissatisfaction (BD), and bulimia (B)?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2F2F34-7776-9238-BA1B-30060D813B4F}"/>
              </a:ext>
            </a:extLst>
          </p:cNvPr>
          <p:cNvSpPr txBox="1"/>
          <p:nvPr/>
        </p:nvSpPr>
        <p:spPr>
          <a:xfrm>
            <a:off x="593766" y="3550722"/>
            <a:ext cx="39426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Hypothesis: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Pet owners will have fewer disordered eating behaviors due to the positive psychological impact of pet ownership (e.g., emotional support and companionship).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273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4285013" y="133005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BOX-PLOTS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415636" y="973777"/>
            <a:ext cx="4453247" cy="57120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082284-AA80-4AF9-A587-F344CBA84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8782"/>
            <a:ext cx="4973722" cy="28710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BCA36E-CA56-0678-DD7C-4908D4A44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0071" y="958782"/>
            <a:ext cx="5011964" cy="28710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66D772-7514-767E-C99B-6FE3F5D0F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8474" y="4027783"/>
            <a:ext cx="4785353" cy="283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67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621974" y="213756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Results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237505" y="675421"/>
            <a:ext cx="6258297" cy="6010387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8EB3A0-B51B-104B-9618-89BB413EAE1B}"/>
              </a:ext>
            </a:extLst>
          </p:cNvPr>
          <p:cNvSpPr txBox="1"/>
          <p:nvPr/>
        </p:nvSpPr>
        <p:spPr>
          <a:xfrm>
            <a:off x="237506" y="558140"/>
            <a:ext cx="6258296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b="1" dirty="0"/>
              <a:t>Results:</a:t>
            </a:r>
          </a:p>
          <a:p>
            <a:pPr>
              <a:lnSpc>
                <a:spcPct val="150000"/>
              </a:lnSpc>
            </a:pPr>
            <a:r>
              <a:rPr lang="en-CA" dirty="0"/>
              <a:t>Significant positive associations between </a:t>
            </a:r>
            <a:r>
              <a:rPr lang="en-CA" b="1" dirty="0"/>
              <a:t>pet ownership and DEBs</a:t>
            </a:r>
            <a:r>
              <a:rPr lang="en-CA" dirty="0"/>
              <a:t> (Drive for Thinness, Body Dissatisfaction, Bulimia).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Statistically significant p-values</a:t>
            </a:r>
            <a:r>
              <a:rPr lang="en-CA" dirty="0"/>
              <a:t> (all &lt; 0.005).</a:t>
            </a:r>
          </a:p>
          <a:p>
            <a:pPr>
              <a:lnSpc>
                <a:spcPct val="150000"/>
              </a:lnSpc>
            </a:pPr>
            <a:r>
              <a:rPr lang="en-CA" b="1" dirty="0"/>
              <a:t>Small effect sizes (R²):</a:t>
            </a:r>
            <a:endParaRPr lang="en-CA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/>
              <a:t>Drive for Thinness: </a:t>
            </a:r>
            <a:r>
              <a:rPr lang="en-CA" b="1" dirty="0"/>
              <a:t>0.01743</a:t>
            </a:r>
            <a:endParaRPr lang="en-CA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/>
              <a:t>Body Dissatisfaction: </a:t>
            </a:r>
            <a:r>
              <a:rPr lang="en-CA" b="1" dirty="0"/>
              <a:t>0.01905</a:t>
            </a:r>
            <a:endParaRPr lang="en-CA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CA" dirty="0"/>
              <a:t>Bulimia: </a:t>
            </a:r>
            <a:r>
              <a:rPr lang="en-CA" b="1" dirty="0"/>
              <a:t>0.01297</a:t>
            </a:r>
            <a:endParaRPr lang="en-CA" dirty="0"/>
          </a:p>
          <a:p>
            <a:pPr>
              <a:lnSpc>
                <a:spcPct val="150000"/>
              </a:lnSpc>
            </a:pPr>
            <a:r>
              <a:rPr lang="en-CA" dirty="0"/>
              <a:t>Low explanatory power – pet ownership alone has minimal impact on DEBs.</a:t>
            </a:r>
          </a:p>
          <a:p>
            <a:pPr>
              <a:lnSpc>
                <a:spcPct val="150000"/>
              </a:lnSpc>
            </a:pPr>
            <a:r>
              <a:rPr lang="en-CA" dirty="0"/>
              <a:t>Although the data shows a significant positive association, the small effect sizes highlight that pet ownership alone is not a strong predictor of disordered eating behaviors.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732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3621974" y="213756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Research Question 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415636" y="973777"/>
            <a:ext cx="4453247" cy="57120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BC2663-9A36-F17E-C6D5-D0AD5D839FC2}"/>
              </a:ext>
            </a:extLst>
          </p:cNvPr>
          <p:cNvSpPr txBox="1"/>
          <p:nvPr/>
        </p:nvSpPr>
        <p:spPr>
          <a:xfrm>
            <a:off x="415636" y="973777"/>
            <a:ext cx="4310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RQ2: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Does pet ownership affect psychological well-being (depression, negative mood, positive mood, loneliness, and anxiety)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7973D3-F431-5BBD-A36A-83F59CDB2E39}"/>
              </a:ext>
            </a:extLst>
          </p:cNvPr>
          <p:cNvSpPr txBox="1"/>
          <p:nvPr/>
        </p:nvSpPr>
        <p:spPr>
          <a:xfrm>
            <a:off x="415636" y="3429000"/>
            <a:ext cx="45601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Hypothesis: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Pet ownership will have a significant impact on psychological well-being, with pet owners demonstrating lower levels of depression and anxiety, and higher levels of positive mood compared to non-owners.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4B8F19-D3ED-22A0-39B9-FC4AA0B066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702" y="1686295"/>
            <a:ext cx="6933471" cy="3965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91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04B3C3-45E3-2F63-4686-BBB0E87539C5}"/>
              </a:ext>
            </a:extLst>
          </p:cNvPr>
          <p:cNvSpPr txBox="1"/>
          <p:nvPr/>
        </p:nvSpPr>
        <p:spPr>
          <a:xfrm>
            <a:off x="4285013" y="166733"/>
            <a:ext cx="3621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BOX-PLOTS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44228A-3A7A-0FD4-2E89-5AAA9E3D07FA}"/>
              </a:ext>
            </a:extLst>
          </p:cNvPr>
          <p:cNvSpPr/>
          <p:nvPr/>
        </p:nvSpPr>
        <p:spPr>
          <a:xfrm>
            <a:off x="415636" y="973777"/>
            <a:ext cx="4453247" cy="5712031"/>
          </a:xfrm>
          <a:prstGeom prst="rect">
            <a:avLst/>
          </a:prstGeom>
          <a:gradFill>
            <a:gsLst>
              <a:gs pos="4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0D61A1-9620-3612-08F3-F295C721B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09" y="805342"/>
            <a:ext cx="5024700" cy="29503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18DCC2-256E-10DC-B99D-B67237909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0873" y="690787"/>
            <a:ext cx="5506712" cy="3139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660C01-CD7A-1E4E-6B74-BD6C1773DE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884" y="3954569"/>
            <a:ext cx="5024701" cy="28400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7710BC7-A43B-2903-D1FF-5D48CD1C73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349" y="4048613"/>
            <a:ext cx="4603260" cy="265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33945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{B032B62A-FADA-5241-8855-6BC37E7B54B2}tf10001060</Template>
  <TotalTime>2250</TotalTime>
  <Words>1374</Words>
  <Application>Microsoft Macintosh PowerPoint</Application>
  <PresentationFormat>Widescreen</PresentationFormat>
  <Paragraphs>130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Cambria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Paramdeep Nijjer</dc:creator>
  <cp:lastModifiedBy>Paramdeep Nijjer</cp:lastModifiedBy>
  <cp:revision>10</cp:revision>
  <dcterms:created xsi:type="dcterms:W3CDTF">2025-01-26T20:29:43Z</dcterms:created>
  <dcterms:modified xsi:type="dcterms:W3CDTF">2025-04-10T00:09:43Z</dcterms:modified>
</cp:coreProperties>
</file>

<file path=docProps/thumbnail.jpeg>
</file>